
<file path=[Content_Types].xml><?xml version="1.0" encoding="utf-8"?>
<Types xmlns="http://schemas.openxmlformats.org/package/2006/content-types">
  <Default Extension="png" ContentType="image/png"/>
  <Default Extension="m4a" ContentType="audio/mp4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9" r:id="rId3"/>
    <p:sldId id="261" r:id="rId4"/>
    <p:sldId id="262" r:id="rId5"/>
    <p:sldId id="260" r:id="rId6"/>
    <p:sldId id="263" r:id="rId7"/>
    <p:sldId id="265" r:id="rId8"/>
    <p:sldId id="266" r:id="rId9"/>
    <p:sldId id="267" r:id="rId10"/>
    <p:sldId id="268" r:id="rId11"/>
    <p:sldId id="270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981" autoAdjust="0"/>
    <p:restoredTop sz="94660"/>
  </p:normalViewPr>
  <p:slideViewPr>
    <p:cSldViewPr snapToGrid="0">
      <p:cViewPr varScale="1">
        <p:scale>
          <a:sx n="80" d="100"/>
          <a:sy n="80" d="100"/>
        </p:scale>
        <p:origin x="437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\\elcentro\Public\Book1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file:///\\elcentro\Public\Book1.xlsx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Michael\Desktop\Book1.xlsx" TargetMode="External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Michael\Desktop\Book1.xlsx" TargetMode="External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Sheet2!$B$31</c:f>
              <c:strCache>
                <c:ptCount val="1"/>
                <c:pt idx="0">
                  <c:v>Level 1 (mJ)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5400000" spcFirstLastPara="1" vertOverflow="ellipsis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Sheet2!$A$32:$A$36</c:f>
              <c:strCache>
                <c:ptCount val="5"/>
                <c:pt idx="0">
                  <c:v>0 B</c:v>
                </c:pt>
                <c:pt idx="1">
                  <c:v>1024 B</c:v>
                </c:pt>
                <c:pt idx="2">
                  <c:v>2048 B</c:v>
                </c:pt>
                <c:pt idx="3">
                  <c:v>3072 B</c:v>
                </c:pt>
                <c:pt idx="4">
                  <c:v>4096 B</c:v>
                </c:pt>
              </c:strCache>
            </c:strRef>
          </c:cat>
          <c:val>
            <c:numRef>
              <c:f>Sheet2!$B$32:$B$36</c:f>
              <c:numCache>
                <c:formatCode>General</c:formatCode>
                <c:ptCount val="5"/>
                <c:pt idx="0">
                  <c:v>6650.1</c:v>
                </c:pt>
                <c:pt idx="1">
                  <c:v>8308.98</c:v>
                </c:pt>
                <c:pt idx="2">
                  <c:v>9967.86</c:v>
                </c:pt>
                <c:pt idx="3">
                  <c:v>11626.74</c:v>
                </c:pt>
                <c:pt idx="4">
                  <c:v>13285.62</c:v>
                </c:pt>
              </c:numCache>
            </c:numRef>
          </c:val>
        </c:ser>
        <c:ser>
          <c:idx val="1"/>
          <c:order val="1"/>
          <c:tx>
            <c:strRef>
              <c:f>Sheet2!$C$31</c:f>
              <c:strCache>
                <c:ptCount val="1"/>
                <c:pt idx="0">
                  <c:v>Level 2 (mJ)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5400000" spcFirstLastPara="1" vertOverflow="ellipsis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Sheet2!$A$32:$A$36</c:f>
              <c:strCache>
                <c:ptCount val="5"/>
                <c:pt idx="0">
                  <c:v>0 B</c:v>
                </c:pt>
                <c:pt idx="1">
                  <c:v>1024 B</c:v>
                </c:pt>
                <c:pt idx="2">
                  <c:v>2048 B</c:v>
                </c:pt>
                <c:pt idx="3">
                  <c:v>3072 B</c:v>
                </c:pt>
                <c:pt idx="4">
                  <c:v>4096 B</c:v>
                </c:pt>
              </c:strCache>
            </c:strRef>
          </c:cat>
          <c:val>
            <c:numRef>
              <c:f>Sheet2!$C$32:$C$36</c:f>
              <c:numCache>
                <c:formatCode>General</c:formatCode>
                <c:ptCount val="5"/>
                <c:pt idx="0">
                  <c:v>6655.1</c:v>
                </c:pt>
                <c:pt idx="1">
                  <c:v>8313.98</c:v>
                </c:pt>
                <c:pt idx="2">
                  <c:v>9972.86</c:v>
                </c:pt>
                <c:pt idx="3">
                  <c:v>11631.74</c:v>
                </c:pt>
                <c:pt idx="4">
                  <c:v>13290.62</c:v>
                </c:pt>
              </c:numCache>
            </c:numRef>
          </c:val>
        </c:ser>
        <c:ser>
          <c:idx val="2"/>
          <c:order val="2"/>
          <c:tx>
            <c:strRef>
              <c:f>Sheet2!$D$31</c:f>
              <c:strCache>
                <c:ptCount val="1"/>
                <c:pt idx="0">
                  <c:v>Level 3 (mJ)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5400000" spcFirstLastPara="1" vertOverflow="ellipsis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Sheet2!$A$32:$A$36</c:f>
              <c:strCache>
                <c:ptCount val="5"/>
                <c:pt idx="0">
                  <c:v>0 B</c:v>
                </c:pt>
                <c:pt idx="1">
                  <c:v>1024 B</c:v>
                </c:pt>
                <c:pt idx="2">
                  <c:v>2048 B</c:v>
                </c:pt>
                <c:pt idx="3">
                  <c:v>3072 B</c:v>
                </c:pt>
                <c:pt idx="4">
                  <c:v>4096 B</c:v>
                </c:pt>
              </c:strCache>
            </c:strRef>
          </c:cat>
          <c:val>
            <c:numRef>
              <c:f>Sheet2!$D$32:$D$36</c:f>
              <c:numCache>
                <c:formatCode>General</c:formatCode>
                <c:ptCount val="5"/>
                <c:pt idx="0">
                  <c:v>21606.400000000001</c:v>
                </c:pt>
                <c:pt idx="1">
                  <c:v>28269.18</c:v>
                </c:pt>
                <c:pt idx="2">
                  <c:v>34920.1</c:v>
                </c:pt>
                <c:pt idx="3">
                  <c:v>41570.94</c:v>
                </c:pt>
                <c:pt idx="4">
                  <c:v>48221.82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622181168"/>
        <c:axId val="622184304"/>
      </c:barChart>
      <c:catAx>
        <c:axId val="62218116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622184304"/>
        <c:crosses val="autoZero"/>
        <c:auto val="1"/>
        <c:lblAlgn val="ctr"/>
        <c:lblOffset val="100"/>
        <c:noMultiLvlLbl val="0"/>
      </c:catAx>
      <c:valAx>
        <c:axId val="622184304"/>
        <c:scaling>
          <c:orientation val="minMax"/>
          <c:min val="600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622181168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Sheet2!$B$22:$B$23</c:f>
              <c:strCache>
                <c:ptCount val="2"/>
                <c:pt idx="1">
                  <c:v>Level 1 (mJ)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numFmt formatCode="#,##0;\-#,##0" sourceLinked="0"/>
            <c:spPr>
              <a:noFill/>
              <a:ln>
                <a:noFill/>
              </a:ln>
              <a:effectLst/>
            </c:spPr>
            <c:txPr>
              <a:bodyPr rot="5400000" spcFirstLastPara="1" vertOverflow="ellipsis" wrap="square" lIns="38100" tIns="19050" rIns="38100" bIns="19050" anchor="b" anchorCtr="0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Sheet2!$A$24:$A$28</c:f>
              <c:strCache>
                <c:ptCount val="5"/>
                <c:pt idx="0">
                  <c:v>0 B</c:v>
                </c:pt>
                <c:pt idx="1">
                  <c:v>1024 B</c:v>
                </c:pt>
                <c:pt idx="2">
                  <c:v>2048 B</c:v>
                </c:pt>
                <c:pt idx="3">
                  <c:v>3072 B</c:v>
                </c:pt>
                <c:pt idx="4">
                  <c:v>4096 B</c:v>
                </c:pt>
              </c:strCache>
            </c:strRef>
          </c:cat>
          <c:val>
            <c:numRef>
              <c:f>Sheet2!$B$24:$B$28</c:f>
              <c:numCache>
                <c:formatCode>General</c:formatCode>
                <c:ptCount val="5"/>
                <c:pt idx="0">
                  <c:v>6650.1</c:v>
                </c:pt>
                <c:pt idx="1">
                  <c:v>8308.98</c:v>
                </c:pt>
                <c:pt idx="2">
                  <c:v>9967.86</c:v>
                </c:pt>
                <c:pt idx="3">
                  <c:v>11626.74</c:v>
                </c:pt>
                <c:pt idx="4">
                  <c:v>13285.62</c:v>
                </c:pt>
              </c:numCache>
            </c:numRef>
          </c:val>
        </c:ser>
        <c:ser>
          <c:idx val="1"/>
          <c:order val="1"/>
          <c:tx>
            <c:strRef>
              <c:f>Sheet2!$C$22:$C$23</c:f>
              <c:strCache>
                <c:ptCount val="2"/>
                <c:pt idx="1">
                  <c:v>Level 2 (mJ)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5400000" spcFirstLastPara="1" vertOverflow="ellipsis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Sheet2!$A$24:$A$28</c:f>
              <c:strCache>
                <c:ptCount val="5"/>
                <c:pt idx="0">
                  <c:v>0 B</c:v>
                </c:pt>
                <c:pt idx="1">
                  <c:v>1024 B</c:v>
                </c:pt>
                <c:pt idx="2">
                  <c:v>2048 B</c:v>
                </c:pt>
                <c:pt idx="3">
                  <c:v>3072 B</c:v>
                </c:pt>
                <c:pt idx="4">
                  <c:v>4096 B</c:v>
                </c:pt>
              </c:strCache>
            </c:strRef>
          </c:cat>
          <c:val>
            <c:numRef>
              <c:f>Sheet2!$C$24:$C$28</c:f>
              <c:numCache>
                <c:formatCode>General</c:formatCode>
                <c:ptCount val="5"/>
                <c:pt idx="0">
                  <c:v>6650.1</c:v>
                </c:pt>
                <c:pt idx="1">
                  <c:v>8313.98</c:v>
                </c:pt>
                <c:pt idx="2">
                  <c:v>9972.86</c:v>
                </c:pt>
                <c:pt idx="3">
                  <c:v>11626.74</c:v>
                </c:pt>
                <c:pt idx="4">
                  <c:v>13285.62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98"/>
        <c:overlap val="-15"/>
        <c:axId val="622027784"/>
        <c:axId val="622028176"/>
      </c:barChart>
      <c:catAx>
        <c:axId val="62202778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622028176"/>
        <c:crosses val="autoZero"/>
        <c:auto val="1"/>
        <c:lblAlgn val="ctr"/>
        <c:lblOffset val="100"/>
        <c:noMultiLvlLbl val="0"/>
      </c:catAx>
      <c:valAx>
        <c:axId val="622028176"/>
        <c:scaling>
          <c:orientation val="minMax"/>
          <c:min val="600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62202778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Sheet2!$B$39</c:f>
              <c:strCache>
                <c:ptCount val="1"/>
                <c:pt idx="0">
                  <c:v>Level 3 - Hash (J)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Sheet2!$A$40:$A$44</c:f>
              <c:strCache>
                <c:ptCount val="5"/>
                <c:pt idx="0">
                  <c:v>0 B</c:v>
                </c:pt>
                <c:pt idx="1">
                  <c:v>1024 B</c:v>
                </c:pt>
                <c:pt idx="2">
                  <c:v>2048 B</c:v>
                </c:pt>
                <c:pt idx="3">
                  <c:v>3072 B</c:v>
                </c:pt>
                <c:pt idx="4">
                  <c:v>4096 B</c:v>
                </c:pt>
              </c:strCache>
            </c:strRef>
          </c:cat>
          <c:val>
            <c:numRef>
              <c:f>Sheet2!$B$40:$B$44</c:f>
              <c:numCache>
                <c:formatCode>General</c:formatCode>
                <c:ptCount val="5"/>
                <c:pt idx="0">
                  <c:v>6041.6</c:v>
                </c:pt>
                <c:pt idx="1">
                  <c:v>12083.2</c:v>
                </c:pt>
                <c:pt idx="2">
                  <c:v>18124.8</c:v>
                </c:pt>
                <c:pt idx="3">
                  <c:v>24166.400000000001</c:v>
                </c:pt>
                <c:pt idx="4">
                  <c:v>30208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331522568"/>
        <c:axId val="331522176"/>
      </c:barChart>
      <c:catAx>
        <c:axId val="33152256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31522176"/>
        <c:crosses val="autoZero"/>
        <c:auto val="1"/>
        <c:lblAlgn val="ctr"/>
        <c:lblOffset val="100"/>
        <c:noMultiLvlLbl val="0"/>
      </c:catAx>
      <c:valAx>
        <c:axId val="331522176"/>
        <c:scaling>
          <c:orientation val="minMax"/>
          <c:min val="400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3152256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Sheet2!$B$46</c:f>
              <c:strCache>
                <c:ptCount val="1"/>
                <c:pt idx="0">
                  <c:v>Level 3 -Assymetric Encryption (J)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Sheet2!$A$47:$A$51</c:f>
              <c:strCache>
                <c:ptCount val="5"/>
                <c:pt idx="0">
                  <c:v>0 B</c:v>
                </c:pt>
                <c:pt idx="1">
                  <c:v>1024 B</c:v>
                </c:pt>
                <c:pt idx="2">
                  <c:v>2048 B</c:v>
                </c:pt>
                <c:pt idx="3">
                  <c:v>3072 B</c:v>
                </c:pt>
                <c:pt idx="4">
                  <c:v>4096 B</c:v>
                </c:pt>
              </c:strCache>
            </c:strRef>
          </c:cat>
          <c:val>
            <c:numRef>
              <c:f>Sheet2!$B$47:$B$51</c:f>
              <c:numCache>
                <c:formatCode>General</c:formatCode>
                <c:ptCount val="5"/>
                <c:pt idx="0">
                  <c:v>15564.8</c:v>
                </c:pt>
                <c:pt idx="1">
                  <c:v>16185.98</c:v>
                </c:pt>
                <c:pt idx="2">
                  <c:v>16795.259999999998</c:v>
                </c:pt>
                <c:pt idx="3">
                  <c:v>17404.54</c:v>
                </c:pt>
                <c:pt idx="4">
                  <c:v>18013.82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622028960"/>
        <c:axId val="622027000"/>
      </c:barChart>
      <c:catAx>
        <c:axId val="62202896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622027000"/>
        <c:crosses val="autoZero"/>
        <c:auto val="1"/>
        <c:lblAlgn val="ctr"/>
        <c:lblOffset val="100"/>
        <c:noMultiLvlLbl val="0"/>
      </c:catAx>
      <c:valAx>
        <c:axId val="622027000"/>
        <c:scaling>
          <c:orientation val="minMax"/>
          <c:min val="1550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62202896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png>
</file>

<file path=ppt/media/image2.png>
</file>

<file path=ppt/media/image3.png>
</file>

<file path=ppt/media/media1.m4a>
</file>

<file path=ppt/media/media10.m4a>
</file>

<file path=ppt/media/media2.m4a>
</file>

<file path=ppt/media/media3.mp4>
</file>

<file path=ppt/media/media4.m4a>
</file>

<file path=ppt/media/media5.mp4>
</file>

<file path=ppt/media/media6.m4a>
</file>

<file path=ppt/media/media7.m4a>
</file>

<file path=ppt/media/media8.m4a>
</file>

<file path=ppt/media/media9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bg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61872" y="758952"/>
            <a:ext cx="9418320" cy="4041648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7200" baseline="0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61872" y="4800600"/>
            <a:ext cx="9418320" cy="1691640"/>
          </a:xfrm>
        </p:spPr>
        <p:txBody>
          <a:bodyPr>
            <a:normAutofit/>
          </a:bodyPr>
          <a:lstStyle>
            <a:lvl1pPr marL="0" indent="0" algn="l">
              <a:buNone/>
              <a:defRPr sz="2200" baseline="0">
                <a:solidFill>
                  <a:schemeClr val="tx1">
                    <a:lumMod val="75000"/>
                  </a:schemeClr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50000"/>
                  </a:schemeClr>
                </a:solidFill>
              </a:defRPr>
            </a:lvl1pPr>
          </a:lstStyle>
          <a:p>
            <a:fld id="{135F054D-C274-41BD-B9AA-BC68F2789058}" type="datetimeFigureOut">
              <a:rPr lang="en-US" smtClean="0"/>
              <a:t>12/5/2015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</a:schemeClr>
                </a:solidFill>
              </a:defRPr>
            </a:lvl1pPr>
          </a:lstStyle>
          <a:p>
            <a:fld id="{229C4ED8-5E5D-4485-A26F-F8818F21F62D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10990202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5F054D-C274-41BD-B9AA-BC68F2789058}" type="datetimeFigureOut">
              <a:rPr lang="en-US" smtClean="0"/>
              <a:t>12/5/2015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9C4ED8-5E5D-4485-A26F-F8818F21F6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56167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48700" y="381000"/>
            <a:ext cx="2476500" cy="5897562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62000" y="381000"/>
            <a:ext cx="7734300" cy="5897562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5F054D-C274-41BD-B9AA-BC68F2789058}" type="datetimeFigureOut">
              <a:rPr lang="en-US" smtClean="0"/>
              <a:t>12/5/2015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9C4ED8-5E5D-4485-A26F-F8818F21F6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45398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5F054D-C274-41BD-B9AA-BC68F2789058}" type="datetimeFigureOut">
              <a:rPr lang="en-US" smtClean="0"/>
              <a:t>12/5/2015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9C4ED8-5E5D-4485-A26F-F8818F21F6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91217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1872" y="758952"/>
            <a:ext cx="9418320" cy="4041648"/>
          </a:xfrm>
        </p:spPr>
        <p:txBody>
          <a:bodyPr anchor="b">
            <a:normAutofit/>
          </a:bodyPr>
          <a:lstStyle>
            <a:lvl1pPr>
              <a:lnSpc>
                <a:spcPct val="85000"/>
              </a:lnSpc>
              <a:defRPr sz="72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4800600"/>
            <a:ext cx="9418320" cy="1691640"/>
          </a:xfrm>
        </p:spPr>
        <p:txBody>
          <a:bodyPr anchor="t">
            <a:normAutofit/>
          </a:bodyPr>
          <a:lstStyle>
            <a:lvl1pPr marL="0" indent="0">
              <a:buNone/>
              <a:defRPr sz="2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5F054D-C274-41BD-B9AA-BC68F2789058}" type="datetimeFigureOut">
              <a:rPr lang="en-US" smtClean="0"/>
              <a:t>12/5/2015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9C4ED8-5E5D-4485-A26F-F8818F21F62D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6004825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61872" y="1828800"/>
            <a:ext cx="4480560" cy="4351337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26480" y="1828800"/>
            <a:ext cx="4480560" cy="4351337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5F054D-C274-41BD-B9AA-BC68F2789058}" type="datetimeFigureOut">
              <a:rPr lang="en-US" smtClean="0"/>
              <a:t>12/5/2015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9C4ED8-5E5D-4485-A26F-F8818F21F6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639397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1713655"/>
            <a:ext cx="4480560" cy="7315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61872" y="2507550"/>
            <a:ext cx="4480560" cy="366465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26480" y="1713655"/>
            <a:ext cx="4480560" cy="731520"/>
          </a:xfrm>
        </p:spPr>
        <p:txBody>
          <a:bodyPr anchor="b">
            <a:norm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None/>
              <a:defRPr lang="en-US" sz="2000" b="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2000"/>
              </a:spcBef>
              <a:buFontTx/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26480" y="2507550"/>
            <a:ext cx="4480560" cy="366465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5F054D-C274-41BD-B9AA-BC68F2789058}" type="datetimeFigureOut">
              <a:rPr lang="en-US" smtClean="0"/>
              <a:t>12/5/2015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9C4ED8-5E5D-4485-A26F-F8818F21F6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60758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5F054D-C274-41BD-B9AA-BC68F2789058}" type="datetimeFigureOut">
              <a:rPr lang="en-US" smtClean="0"/>
              <a:t>12/5/2015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9C4ED8-5E5D-4485-A26F-F8818F21F6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69633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5F054D-C274-41BD-B9AA-BC68F2789058}" type="datetimeFigureOut">
              <a:rPr lang="en-US" smtClean="0"/>
              <a:t>12/5/2015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9C4ED8-5E5D-4485-A26F-F8818F21F6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914879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8" y="457200"/>
            <a:ext cx="3200400" cy="1600197"/>
          </a:xfrm>
        </p:spPr>
        <p:txBody>
          <a:bodyPr anchor="b">
            <a:normAutofit/>
          </a:bodyPr>
          <a:lstStyle>
            <a:lvl1pPr>
              <a:defRPr sz="3200" b="0"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04267" y="685800"/>
            <a:ext cx="6079066" cy="548640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1248" y="2099734"/>
            <a:ext cx="3200400" cy="3810001"/>
          </a:xfrm>
        </p:spPr>
        <p:txBody>
          <a:bodyPr>
            <a:normAutofit/>
          </a:bodyPr>
          <a:lstStyle>
            <a:lvl1pPr marL="0" indent="0">
              <a:lnSpc>
                <a:spcPct val="114000"/>
              </a:lnSpc>
              <a:spcBef>
                <a:spcPts val="800"/>
              </a:spcBef>
              <a:buNone/>
              <a:defRPr sz="13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5F054D-C274-41BD-B9AA-BC68F2789058}" type="datetimeFigureOut">
              <a:rPr lang="en-US" smtClean="0"/>
              <a:t>12/5/2015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9C4ED8-5E5D-4485-A26F-F8818F21F6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76757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5105400"/>
            <a:ext cx="11292840" cy="17526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5257800"/>
            <a:ext cx="9982200" cy="914400"/>
          </a:xfrm>
        </p:spPr>
        <p:txBody>
          <a:bodyPr anchor="b">
            <a:normAutofit/>
          </a:bodyPr>
          <a:lstStyle>
            <a:lvl1pPr>
              <a:defRPr sz="2800" b="0"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11292840" cy="5128923"/>
          </a:xfrm>
          <a:solidFill>
            <a:schemeClr val="accent1"/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4400" y="6108589"/>
            <a:ext cx="9982200" cy="597011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800"/>
              </a:spcBef>
              <a:buNone/>
              <a:defRPr sz="1300">
                <a:solidFill>
                  <a:schemeClr val="bg1">
                    <a:lumMod val="8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5F054D-C274-41BD-B9AA-BC68F2789058}" type="datetimeFigureOut">
              <a:rPr lang="en-US" smtClean="0"/>
              <a:t>12/5/2015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9C4ED8-5E5D-4485-A26F-F8818F21F6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96437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1292840" y="0"/>
            <a:ext cx="914400" cy="685800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61872" y="365760"/>
            <a:ext cx="9692640" cy="132556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1828800"/>
            <a:ext cx="8595360" cy="43513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16200000">
            <a:off x="10797542" y="998537"/>
            <a:ext cx="1904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 b="0">
                <a:solidFill>
                  <a:schemeClr val="tx2">
                    <a:lumMod val="20000"/>
                    <a:lumOff val="80000"/>
                  </a:schemeClr>
                </a:solidFill>
              </a:defRPr>
            </a:lvl1pPr>
          </a:lstStyle>
          <a:p>
            <a:fld id="{135F054D-C274-41BD-B9AA-BC68F2789058}" type="datetimeFigureOut">
              <a:rPr lang="en-US" smtClean="0"/>
              <a:t>12/5/2015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16200000">
            <a:off x="9959341" y="4046537"/>
            <a:ext cx="3581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2">
                    <a:lumMod val="20000"/>
                    <a:lumOff val="8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292840" y="6172200"/>
            <a:ext cx="914400" cy="593725"/>
          </a:xfrm>
          <a:prstGeom prst="rect">
            <a:avLst/>
          </a:prstGeom>
        </p:spPr>
        <p:txBody>
          <a:bodyPr vert="horz" lIns="45720" tIns="45720" rIns="45720" bIns="45720" rtlCol="0" anchor="ctr">
            <a:normAutofit/>
          </a:bodyPr>
          <a:lstStyle>
            <a:lvl1pPr algn="ctr">
              <a:defRPr sz="3600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</a:lstStyle>
          <a:p>
            <a:fld id="{229C4ED8-5E5D-4485-A26F-F8818F21F6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358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 spc="-5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5000"/>
        </a:lnSpc>
        <a:spcBef>
          <a:spcPts val="1400"/>
        </a:spcBef>
        <a:spcAft>
          <a:spcPts val="200"/>
        </a:spcAft>
        <a:buClr>
          <a:schemeClr val="accent1"/>
        </a:buClr>
        <a:buSzPct val="80000"/>
        <a:buFont typeface="Arial" pitchFamily="34" charset="0"/>
        <a:buChar char="•"/>
        <a:defRPr sz="1800" kern="1200" spc="10" baseline="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5" Type="http://schemas.openxmlformats.org/officeDocument/2006/relationships/image" Target="../media/image1.png"/><Relationship Id="rId4" Type="http://schemas.openxmlformats.org/officeDocument/2006/relationships/chart" Target="../charts/char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5" Type="http://schemas.openxmlformats.org/officeDocument/2006/relationships/image" Target="../media/image1.png"/><Relationship Id="rId4" Type="http://schemas.openxmlformats.org/officeDocument/2006/relationships/chart" Target="../charts/chart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4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5.mp4"/><Relationship Id="rId1" Type="http://schemas.microsoft.com/office/2007/relationships/media" Target="../media/media5.mp4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4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5" Type="http://schemas.openxmlformats.org/officeDocument/2006/relationships/chart" Target="../charts/chart1.xml"/><Relationship Id="rId4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5" Type="http://schemas.openxmlformats.org/officeDocument/2006/relationships/chart" Target="../charts/chart2.xml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09472" y="561975"/>
            <a:ext cx="10472928" cy="3295650"/>
          </a:xfrm>
        </p:spPr>
        <p:txBody>
          <a:bodyPr>
            <a:normAutofit/>
          </a:bodyPr>
          <a:lstStyle/>
          <a:p>
            <a:r>
              <a:rPr lang="en-US" dirty="0" smtClean="0"/>
              <a:t>Power Performance and Security Levels in Computing Devices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4703050"/>
            <a:ext cx="9144000" cy="1655762"/>
          </a:xfrm>
        </p:spPr>
        <p:txBody>
          <a:bodyPr>
            <a:normAutofit fontScale="92500" lnSpcReduction="20000"/>
          </a:bodyPr>
          <a:lstStyle/>
          <a:p>
            <a:r>
              <a:rPr lang="en-US" dirty="0" smtClean="0"/>
              <a:t>CSE 561</a:t>
            </a:r>
          </a:p>
          <a:p>
            <a:endParaRPr lang="en-US" dirty="0"/>
          </a:p>
          <a:p>
            <a:r>
              <a:rPr lang="en-US" dirty="0" smtClean="0"/>
              <a:t>Freddy Chiu</a:t>
            </a:r>
          </a:p>
          <a:p>
            <a:r>
              <a:rPr lang="en-US" dirty="0" smtClean="0"/>
              <a:t>Michael Manzano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272496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4000"/>
    </mc:Choice>
    <mc:Fallback xmlns="">
      <p:transition spd="slow" advClick="0" advTm="4000"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Level </a:t>
            </a:r>
            <a:r>
              <a:rPr lang="en-US" dirty="0" smtClean="0"/>
              <a:t>3 </a:t>
            </a:r>
            <a:r>
              <a:rPr lang="en-US" dirty="0" smtClean="0"/>
              <a:t>– </a:t>
            </a:r>
            <a:r>
              <a:rPr lang="en-US" dirty="0" smtClean="0"/>
              <a:t>Hash engine </a:t>
            </a:r>
            <a:r>
              <a:rPr lang="en-US" dirty="0" smtClean="0"/>
              <a:t>power </a:t>
            </a:r>
            <a:r>
              <a:rPr lang="en-US" dirty="0" smtClean="0"/>
              <a:t>consumption (</a:t>
            </a:r>
            <a:r>
              <a:rPr lang="en-US" dirty="0" err="1" smtClean="0"/>
              <a:t>mJ</a:t>
            </a:r>
            <a:r>
              <a:rPr lang="en-US" dirty="0" smtClean="0"/>
              <a:t>)</a:t>
            </a:r>
            <a:endParaRPr lang="en-US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65718171"/>
              </p:ext>
            </p:extLst>
          </p:nvPr>
        </p:nvGraphicFramePr>
        <p:xfrm>
          <a:off x="838200" y="1825625"/>
          <a:ext cx="9001125" cy="435133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pic>
        <p:nvPicPr>
          <p:cNvPr id="3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350837" y="6176963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50654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2000"/>
    </mc:Choice>
    <mc:Fallback>
      <p:transition spd="slow" advTm="12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975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Level 3 </a:t>
            </a:r>
            <a:r>
              <a:rPr lang="en-US" dirty="0" smtClean="0"/>
              <a:t>- Asymmetric </a:t>
            </a:r>
            <a:r>
              <a:rPr lang="en-US" dirty="0" smtClean="0"/>
              <a:t>power </a:t>
            </a:r>
            <a:r>
              <a:rPr lang="en-US" dirty="0" smtClean="0"/>
              <a:t>consumption (</a:t>
            </a:r>
            <a:r>
              <a:rPr lang="en-US" dirty="0" err="1" smtClean="0"/>
              <a:t>mJ</a:t>
            </a:r>
            <a:r>
              <a:rPr lang="en-US" dirty="0" smtClean="0"/>
              <a:t>)</a:t>
            </a:r>
            <a:endParaRPr lang="en-US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106900385"/>
              </p:ext>
            </p:extLst>
          </p:nvPr>
        </p:nvGraphicFramePr>
        <p:xfrm>
          <a:off x="838200" y="1825625"/>
          <a:ext cx="9652279" cy="435133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pic>
        <p:nvPicPr>
          <p:cNvPr id="5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350837" y="6176963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624634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1000"/>
    </mc:Choice>
    <mc:Fallback>
      <p:transition spd="slow" advTm="11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697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Goal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US" sz="2400" dirty="0" smtClean="0"/>
          </a:p>
          <a:p>
            <a:r>
              <a:rPr lang="en-US" sz="2400" dirty="0" smtClean="0"/>
              <a:t>Model critical components in the authentication flow to understand power performance based on different security levels from a device’s perspective.</a:t>
            </a:r>
          </a:p>
          <a:p>
            <a:endParaRPr lang="en-US" sz="2400" dirty="0"/>
          </a:p>
        </p:txBody>
      </p:sp>
      <p:pic>
        <p:nvPicPr>
          <p:cNvPr id="5" name="Goal recording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429625" y="52578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08551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24000"/>
    </mc:Choice>
    <mc:Fallback xmlns="">
      <p:transition spd="slow" advClick="0" advTm="24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3677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Security Levels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61872" y="2228851"/>
            <a:ext cx="8595360" cy="3619500"/>
          </a:xfrm>
        </p:spPr>
        <p:txBody>
          <a:bodyPr>
            <a:normAutofit fontScale="92500"/>
          </a:bodyPr>
          <a:lstStyle/>
          <a:p>
            <a:r>
              <a:rPr lang="en-US" dirty="0" smtClean="0"/>
              <a:t>Level 1:</a:t>
            </a:r>
          </a:p>
          <a:p>
            <a:pPr lvl="1"/>
            <a:r>
              <a:rPr lang="en-US" dirty="0" smtClean="0"/>
              <a:t>Encryption required</a:t>
            </a:r>
          </a:p>
          <a:p>
            <a:pPr lvl="1"/>
            <a:r>
              <a:rPr lang="en-US" dirty="0" smtClean="0"/>
              <a:t>No identify proofing</a:t>
            </a:r>
          </a:p>
          <a:p>
            <a:r>
              <a:rPr lang="en-US" dirty="0" smtClean="0"/>
              <a:t>Level 2:</a:t>
            </a:r>
          </a:p>
          <a:p>
            <a:pPr lvl="1"/>
            <a:r>
              <a:rPr lang="en-US" dirty="0" smtClean="0"/>
              <a:t>Single factor authentication (one time password, pin, security question, fingerprint, </a:t>
            </a:r>
            <a:r>
              <a:rPr lang="en-US" dirty="0" err="1" smtClean="0"/>
              <a:t>etc</a:t>
            </a:r>
            <a:r>
              <a:rPr lang="en-US" dirty="0" smtClean="0"/>
              <a:t>)</a:t>
            </a:r>
          </a:p>
          <a:p>
            <a:r>
              <a:rPr lang="en-US" dirty="0" smtClean="0"/>
              <a:t>Level 3:</a:t>
            </a:r>
          </a:p>
          <a:p>
            <a:pPr lvl="1"/>
            <a:r>
              <a:rPr lang="en-US" dirty="0" smtClean="0"/>
              <a:t>Repudiation</a:t>
            </a:r>
          </a:p>
          <a:p>
            <a:pPr lvl="1"/>
            <a:endParaRPr lang="en-US" dirty="0" smtClean="0"/>
          </a:p>
          <a:p>
            <a:r>
              <a:rPr lang="en-US" dirty="0" smtClean="0"/>
              <a:t>Levels 1 and 2: Kerberos (KDC)</a:t>
            </a:r>
          </a:p>
          <a:p>
            <a:r>
              <a:rPr lang="en-US" dirty="0" smtClean="0"/>
              <a:t>Level 3: Public Key Infrastructure (PKI)</a:t>
            </a:r>
            <a:endParaRPr lang="en-US" dirty="0"/>
          </a:p>
        </p:txBody>
      </p:sp>
      <p:pic>
        <p:nvPicPr>
          <p:cNvPr id="8" name="Security Levels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867650" y="50673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7975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33000"/>
    </mc:Choice>
    <mc:Fallback xmlns="">
      <p:transition spd="slow" advClick="0" advTm="33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2872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Kerberos (KDC) and Public Key Infrastructure (PKI)</a:t>
            </a:r>
            <a:endParaRPr lang="en-US" dirty="0"/>
          </a:p>
        </p:txBody>
      </p:sp>
      <p:pic>
        <p:nvPicPr>
          <p:cNvPr id="6" name="650EBA2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046413" y="1828800"/>
            <a:ext cx="5026025" cy="4351338"/>
          </a:xfrm>
        </p:spPr>
      </p:pic>
    </p:spTree>
    <p:extLst>
      <p:ext uri="{BB962C8B-B14F-4D97-AF65-F5344CB8AC3E}">
        <p14:creationId xmlns:p14="http://schemas.microsoft.com/office/powerpoint/2010/main" val="20634076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32000"/>
    </mc:Choice>
    <mc:Fallback xmlns="">
      <p:transition spd="slow" advClick="0" advTm="32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1648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Simplified Interactions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2057400" y="2657475"/>
            <a:ext cx="1181100" cy="10191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Device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5657850" y="2657475"/>
            <a:ext cx="1869948" cy="10191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Authentication Server</a:t>
            </a:r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5972175" y="4838066"/>
            <a:ext cx="1181100" cy="10191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Receiver</a:t>
            </a:r>
            <a:endParaRPr lang="en-US" dirty="0"/>
          </a:p>
        </p:txBody>
      </p:sp>
      <p:cxnSp>
        <p:nvCxnSpPr>
          <p:cNvPr id="10" name="Straight Arrow Connector 9"/>
          <p:cNvCxnSpPr/>
          <p:nvPr/>
        </p:nvCxnSpPr>
        <p:spPr>
          <a:xfrm>
            <a:off x="3238500" y="2928938"/>
            <a:ext cx="2419350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/>
          <p:nvPr/>
        </p:nvCxnSpPr>
        <p:spPr>
          <a:xfrm>
            <a:off x="3238500" y="3367088"/>
            <a:ext cx="2419350" cy="0"/>
          </a:xfrm>
          <a:prstGeom prst="straightConnector1">
            <a:avLst/>
          </a:prstGeom>
          <a:ln w="38100"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 flipV="1">
            <a:off x="6343650" y="3676650"/>
            <a:ext cx="0" cy="1161416"/>
          </a:xfrm>
          <a:prstGeom prst="straightConnector1">
            <a:avLst/>
          </a:prstGeom>
          <a:ln w="38100"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/>
          <p:nvPr/>
        </p:nvCxnSpPr>
        <p:spPr>
          <a:xfrm flipV="1">
            <a:off x="6791325" y="3676650"/>
            <a:ext cx="0" cy="1161416"/>
          </a:xfrm>
          <a:prstGeom prst="straightConnector1">
            <a:avLst/>
          </a:prstGeom>
          <a:ln w="38100">
            <a:prstDash val="sysDash"/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/>
          <p:cNvSpPr txBox="1"/>
          <p:nvPr/>
        </p:nvSpPr>
        <p:spPr>
          <a:xfrm>
            <a:off x="4476750" y="2457450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1</a:t>
            </a:r>
            <a:endParaRPr lang="en-US" dirty="0"/>
          </a:p>
        </p:txBody>
      </p:sp>
      <p:sp>
        <p:nvSpPr>
          <p:cNvPr id="18" name="TextBox 17"/>
          <p:cNvSpPr txBox="1"/>
          <p:nvPr/>
        </p:nvSpPr>
        <p:spPr>
          <a:xfrm>
            <a:off x="4513431" y="3377686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2</a:t>
            </a:r>
            <a:endParaRPr lang="en-US" dirty="0"/>
          </a:p>
        </p:txBody>
      </p:sp>
      <p:cxnSp>
        <p:nvCxnSpPr>
          <p:cNvPr id="22" name="Straight Arrow Connector 21"/>
          <p:cNvCxnSpPr/>
          <p:nvPr/>
        </p:nvCxnSpPr>
        <p:spPr>
          <a:xfrm>
            <a:off x="3038475" y="3676650"/>
            <a:ext cx="2933700" cy="1476375"/>
          </a:xfrm>
          <a:prstGeom prst="straightConnector1">
            <a:avLst/>
          </a:prstGeom>
          <a:ln w="38100"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/>
          <p:cNvSpPr txBox="1"/>
          <p:nvPr/>
        </p:nvSpPr>
        <p:spPr>
          <a:xfrm>
            <a:off x="4633203" y="4201598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3</a:t>
            </a:r>
            <a:endParaRPr lang="en-US" dirty="0"/>
          </a:p>
        </p:txBody>
      </p:sp>
      <p:pic>
        <p:nvPicPr>
          <p:cNvPr id="27" name="Simplifie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172575" y="5347653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51964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24000"/>
    </mc:Choice>
    <mc:Fallback xmlns="">
      <p:transition spd="slow" advClick="0" advTm="24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3190" fill="hold"/>
                                        <p:tgtEl>
                                          <p:spTgt spid="2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7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B6C317F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55459" y="150486"/>
            <a:ext cx="10126841" cy="6458277"/>
          </a:xfrm>
        </p:spPr>
      </p:pic>
    </p:spTree>
    <p:extLst>
      <p:ext uri="{BB962C8B-B14F-4D97-AF65-F5344CB8AC3E}">
        <p14:creationId xmlns:p14="http://schemas.microsoft.com/office/powerpoint/2010/main" val="2526210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9000"/>
    </mc:Choice>
    <mc:Fallback xmlns="">
      <p:transition spd="slow" advClick="0" advTm="59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897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Experiment Setup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  <a:p>
            <a:r>
              <a:rPr lang="en-US" dirty="0" smtClean="0"/>
              <a:t>All experiments done across 3 </a:t>
            </a:r>
            <a:r>
              <a:rPr lang="en-US" dirty="0" smtClean="0"/>
              <a:t>levels of security </a:t>
            </a:r>
          </a:p>
          <a:p>
            <a:endParaRPr lang="en-US" dirty="0" smtClean="0"/>
          </a:p>
          <a:p>
            <a:r>
              <a:rPr lang="en-US" dirty="0" smtClean="0"/>
              <a:t>Record </a:t>
            </a:r>
            <a:r>
              <a:rPr lang="en-US" dirty="0" smtClean="0"/>
              <a:t>power </a:t>
            </a:r>
            <a:r>
              <a:rPr lang="en-US" dirty="0" smtClean="0"/>
              <a:t>consumption </a:t>
            </a:r>
            <a:r>
              <a:rPr lang="en-US" dirty="0" smtClean="0"/>
              <a:t>on </a:t>
            </a:r>
            <a:r>
              <a:rPr lang="en-US" dirty="0" smtClean="0"/>
              <a:t>payload sizes of:</a:t>
            </a:r>
          </a:p>
          <a:p>
            <a:pPr lvl="1"/>
            <a:r>
              <a:rPr lang="en-US" dirty="0" smtClean="0"/>
              <a:t>0B, 1024B, 2048B, 3072B, 4096B</a:t>
            </a:r>
          </a:p>
          <a:p>
            <a:endParaRPr lang="en-US" dirty="0" smtClean="0"/>
          </a:p>
          <a:p>
            <a:r>
              <a:rPr lang="en-US" dirty="0" smtClean="0"/>
              <a:t>Power consumption of different specifications</a:t>
            </a:r>
            <a:endParaRPr lang="en-US" dirty="0" smtClean="0"/>
          </a:p>
          <a:p>
            <a:pPr lvl="1"/>
            <a:r>
              <a:rPr lang="en-US" dirty="0"/>
              <a:t>AES128: 1.62 </a:t>
            </a:r>
            <a:r>
              <a:rPr lang="en-US" dirty="0" err="1" smtClean="0"/>
              <a:t>mjPerByte</a:t>
            </a:r>
            <a:r>
              <a:rPr lang="en-US" dirty="0" smtClean="0"/>
              <a:t> (Symmetric encryption)</a:t>
            </a:r>
            <a:endParaRPr lang="en-US" sz="2000" dirty="0"/>
          </a:p>
          <a:p>
            <a:pPr lvl="1"/>
            <a:r>
              <a:rPr lang="en-US" dirty="0"/>
              <a:t>RSA1024 Encrypt</a:t>
            </a:r>
            <a:r>
              <a:rPr lang="en-US" dirty="0" smtClean="0"/>
              <a:t>: 15.2 </a:t>
            </a:r>
            <a:r>
              <a:rPr lang="en-US" dirty="0" err="1" smtClean="0"/>
              <a:t>mjPerByte</a:t>
            </a:r>
            <a:r>
              <a:rPr lang="en-US" dirty="0" smtClean="0"/>
              <a:t>  (Asymmetric encryption)</a:t>
            </a:r>
            <a:endParaRPr lang="en-US" sz="2000" dirty="0"/>
          </a:p>
          <a:p>
            <a:pPr lvl="1"/>
            <a:r>
              <a:rPr lang="en-US" dirty="0"/>
              <a:t>ECDSA160: 2.2545 </a:t>
            </a:r>
            <a:r>
              <a:rPr lang="en-US" dirty="0" err="1" smtClean="0"/>
              <a:t>mjPerByte</a:t>
            </a:r>
            <a:r>
              <a:rPr lang="en-US" dirty="0" smtClean="0"/>
              <a:t> (Asymmetric decryption)</a:t>
            </a:r>
            <a:endParaRPr lang="en-US" sz="2000" dirty="0"/>
          </a:p>
          <a:p>
            <a:pPr lvl="1"/>
            <a:r>
              <a:rPr lang="en-US" dirty="0"/>
              <a:t>SHA1: 5.9 </a:t>
            </a:r>
            <a:r>
              <a:rPr lang="en-US" dirty="0" err="1" smtClean="0"/>
              <a:t>mjPerByte</a:t>
            </a:r>
            <a:r>
              <a:rPr lang="en-US" dirty="0" smtClean="0"/>
              <a:t> (Hash)</a:t>
            </a:r>
            <a:endParaRPr lang="en-US" sz="2000" dirty="0"/>
          </a:p>
          <a:p>
            <a:pPr lvl="1"/>
            <a:endParaRPr lang="en-US" dirty="0" smtClean="0"/>
          </a:p>
        </p:txBody>
      </p:sp>
      <p:pic>
        <p:nvPicPr>
          <p:cNvPr id="5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0710830" y="6180137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89795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46000"/>
    </mc:Choice>
    <mc:Fallback>
      <p:transition spd="slow" advClick="0" advTm="46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4599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Total Power</a:t>
            </a:r>
            <a:endParaRPr lang="en-US" dirty="0"/>
          </a:p>
        </p:txBody>
      </p:sp>
      <p:pic>
        <p:nvPicPr>
          <p:cNvPr id="5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50837" y="6176963"/>
            <a:ext cx="487363" cy="487363"/>
          </a:xfrm>
          <a:prstGeom prst="rect">
            <a:avLst/>
          </a:prstGeom>
        </p:spPr>
      </p:pic>
      <p:sp>
        <p:nvSpPr>
          <p:cNvPr id="7" name="Content Placeholder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graphicFrame>
        <p:nvGraphicFramePr>
          <p:cNvPr id="8" name="Chart 7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753467736"/>
              </p:ext>
            </p:extLst>
          </p:nvPr>
        </p:nvGraphicFramePr>
        <p:xfrm>
          <a:off x="1261872" y="1828800"/>
          <a:ext cx="8595359" cy="434816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</p:spTree>
    <p:extLst>
      <p:ext uri="{BB962C8B-B14F-4D97-AF65-F5344CB8AC3E}">
        <p14:creationId xmlns:p14="http://schemas.microsoft.com/office/powerpoint/2010/main" val="141939242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000"/>
    </mc:Choice>
    <mc:Fallback>
      <p:transition spd="slow" advTm="30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8089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Symmetric Encryption Usage</a:t>
            </a:r>
            <a:endParaRPr lang="en-US" dirty="0"/>
          </a:p>
        </p:txBody>
      </p:sp>
      <p:pic>
        <p:nvPicPr>
          <p:cNvPr id="6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50837" y="6176963"/>
            <a:ext cx="487363" cy="487363"/>
          </a:xfrm>
          <a:prstGeom prst="rect">
            <a:avLst/>
          </a:prstGeom>
        </p:spPr>
      </p:pic>
      <p:sp>
        <p:nvSpPr>
          <p:cNvPr id="7" name="Content Placeholder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graphicFrame>
        <p:nvGraphicFramePr>
          <p:cNvPr id="8" name="Chart 7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491478777"/>
              </p:ext>
            </p:extLst>
          </p:nvPr>
        </p:nvGraphicFramePr>
        <p:xfrm>
          <a:off x="1261872" y="1828800"/>
          <a:ext cx="8595360" cy="434816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</p:spTree>
    <p:extLst>
      <p:ext uri="{BB962C8B-B14F-4D97-AF65-F5344CB8AC3E}">
        <p14:creationId xmlns:p14="http://schemas.microsoft.com/office/powerpoint/2010/main" val="56166353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5000"/>
    </mc:Choice>
    <mc:Fallback>
      <p:transition spd="slow" advTm="2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4653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View">
  <a:themeElements>
    <a:clrScheme name="View">
      <a:dk1>
        <a:srgbClr val="000000"/>
      </a:dk1>
      <a:lt1>
        <a:srgbClr val="FFFFFF"/>
      </a:lt1>
      <a:dk2>
        <a:srgbClr val="46464A"/>
      </a:dk2>
      <a:lt2>
        <a:srgbClr val="D6D3CC"/>
      </a:lt2>
      <a:accent1>
        <a:srgbClr val="6F6F74"/>
      </a:accent1>
      <a:accent2>
        <a:srgbClr val="92A9B9"/>
      </a:accent2>
      <a:accent3>
        <a:srgbClr val="A7B789"/>
      </a:accent3>
      <a:accent4>
        <a:srgbClr val="B9A489"/>
      </a:accent4>
      <a:accent5>
        <a:srgbClr val="8D6374"/>
      </a:accent5>
      <a:accent6>
        <a:srgbClr val="9B7362"/>
      </a:accent6>
      <a:hlink>
        <a:srgbClr val="67AABF"/>
      </a:hlink>
      <a:folHlink>
        <a:srgbClr val="ABAFA5"/>
      </a:folHlink>
    </a:clrScheme>
    <a:fontScheme name="View">
      <a:maj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View">
      <a:fillStyleLst>
        <a:solidFill>
          <a:schemeClr val="phClr"/>
        </a:solidFill>
        <a:solidFill>
          <a:schemeClr val="phClr">
            <a:tint val="60000"/>
            <a:satMod val="120000"/>
          </a:schemeClr>
        </a:solidFill>
        <a:solidFill>
          <a:schemeClr val="phClr">
            <a:shade val="75000"/>
            <a:satMod val="16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3970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95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5240" dir="5400000" algn="tl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9525" prstMaterial="flat">
            <a:bevelT w="0" h="0" prst="coolSlant"/>
            <a:contourClr>
              <a:schemeClr val="phClr">
                <a:shade val="35000"/>
                <a:satMod val="130000"/>
              </a:schemeClr>
            </a:contourClr>
          </a:sp3d>
        </a:effectStyle>
        <a:effectStyle>
          <a:effectLst>
            <a:outerShdw blurRad="76200" dist="25400" dir="5400000" algn="tl" rotWithShape="0">
              <a:srgbClr val="000000">
                <a:alpha val="5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19050" prstMaterial="flat">
            <a:bevelT w="0" h="0" prst="coolSlant"/>
            <a:contourClr>
              <a:schemeClr val="phClr">
                <a:shade val="25000"/>
                <a:satMod val="14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4000"/>
                <a:shade val="98000"/>
                <a:satMod val="130000"/>
                <a:lumMod val="102000"/>
              </a:schemeClr>
            </a:gs>
            <a:gs pos="100000">
              <a:schemeClr val="phClr">
                <a:tint val="98000"/>
                <a:shade val="78000"/>
                <a:satMod val="140000"/>
              </a:schemeClr>
            </a:gs>
          </a:gsLst>
          <a:path path="circle">
            <a:fillToRect l="100000" t="10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iew" id="{BA0EB5A6-F2D4-4F82-977B-64ADEE4A2A69}" vid="{3969A8A2-35DB-4E3B-8885-16FD2056867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TM03457515[[fn=View]]</Template>
  <TotalTime>205</TotalTime>
  <Words>196</Words>
  <Application>Microsoft Office PowerPoint</Application>
  <PresentationFormat>Widescreen</PresentationFormat>
  <Paragraphs>43</Paragraphs>
  <Slides>11</Slides>
  <Notes>0</Notes>
  <HiddenSlides>0</HiddenSlides>
  <MMClips>10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Arial</vt:lpstr>
      <vt:lpstr>Century Schoolbook</vt:lpstr>
      <vt:lpstr>Wingdings 2</vt:lpstr>
      <vt:lpstr>View</vt:lpstr>
      <vt:lpstr>Power Performance and Security Levels in Computing Devices</vt:lpstr>
      <vt:lpstr>Goal</vt:lpstr>
      <vt:lpstr>Security Levels</vt:lpstr>
      <vt:lpstr>Kerberos (KDC) and Public Key Infrastructure (PKI)</vt:lpstr>
      <vt:lpstr>Simplified Interactions</vt:lpstr>
      <vt:lpstr>PowerPoint Presentation</vt:lpstr>
      <vt:lpstr>Experiment Setup</vt:lpstr>
      <vt:lpstr>Total Power</vt:lpstr>
      <vt:lpstr>Symmetric Encryption Usage</vt:lpstr>
      <vt:lpstr>Level 3 – Hash engine power consumption (mJ)</vt:lpstr>
      <vt:lpstr>Level 3 - Asymmetric power consumption (mJ)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freddy c</dc:creator>
  <cp:lastModifiedBy>Manzano, Michael A</cp:lastModifiedBy>
  <cp:revision>34</cp:revision>
  <dcterms:created xsi:type="dcterms:W3CDTF">2015-12-06T03:00:52Z</dcterms:created>
  <dcterms:modified xsi:type="dcterms:W3CDTF">2015-12-06T06:32:26Z</dcterms:modified>
</cp:coreProperties>
</file>

<file path=docProps/thumbnail.jpeg>
</file>